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741" r:id="rId2"/>
    <p:sldId id="1745" r:id="rId3"/>
    <p:sldId id="1881" r:id="rId4"/>
    <p:sldId id="1882" r:id="rId5"/>
    <p:sldId id="1883" r:id="rId6"/>
    <p:sldId id="1895" r:id="rId7"/>
    <p:sldId id="1908" r:id="rId8"/>
    <p:sldId id="1903" r:id="rId9"/>
    <p:sldId id="1904" r:id="rId10"/>
    <p:sldId id="1905" r:id="rId11"/>
    <p:sldId id="1906" r:id="rId12"/>
    <p:sldId id="1907" r:id="rId13"/>
    <p:sldId id="1897" r:id="rId14"/>
    <p:sldId id="1852" r:id="rId15"/>
  </p:sldIdLst>
  <p:sldSz cx="10693400" cy="7561263"/>
  <p:notesSz cx="6858000" cy="9144000"/>
  <p:defaultTextStyle>
    <a:defPPr>
      <a:defRPr lang="cs-CZ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5583"/>
    <a:srgbClr val="FFE43A"/>
    <a:srgbClr val="006A85"/>
    <a:srgbClr val="5C8F9B"/>
    <a:srgbClr val="C5151D"/>
    <a:srgbClr val="5A8D99"/>
    <a:srgbClr val="116A9B"/>
    <a:srgbClr val="3C25E7"/>
    <a:srgbClr val="E7E7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5971" autoAdjust="0"/>
  </p:normalViewPr>
  <p:slideViewPr>
    <p:cSldViewPr snapToGrid="0">
      <p:cViewPr varScale="1">
        <p:scale>
          <a:sx n="87" d="100"/>
          <a:sy n="87" d="100"/>
        </p:scale>
        <p:origin x="787" y="6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4FCAF-DBD8-4C5A-96B2-F4DF7A8B4416}" type="datetimeFigureOut">
              <a:rPr lang="cs-CZ" smtClean="0"/>
              <a:t>24.01.2026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C3710-6539-4D89-9CDF-F1A94B9EBF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09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C3710-6539-4D89-9CDF-F1A94B9EBF6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7923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FEC80-B56B-49ED-80A8-CA64D597A38F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42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88BD-F075-4AF0-98B8-48F8F8BB3AC6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6D86-FFEB-4603-B8EA-CE478FC70650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6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6123-6E44-46FC-A2F8-5FF6751BC166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2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3714-BF03-4454-865C-EBE788EC6FF5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96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2398-F994-4D63-A159-B0AD20AC4FA8}" type="datetime1">
              <a:rPr lang="cs-CZ" smtClean="0"/>
              <a:t>24.01.2026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49868-F376-43C3-8826-B1F570A6E625}" type="datetime1">
              <a:rPr lang="cs-CZ" smtClean="0"/>
              <a:t>24.01.2026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5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074-E466-485C-8A8E-4DE54D8036F5}" type="datetime1">
              <a:rPr lang="cs-CZ" smtClean="0"/>
              <a:t>24.01.2026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8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9490-42A1-4D56-A6B4-0C35DF3EC7EF}" type="datetime1">
              <a:rPr lang="cs-CZ" smtClean="0"/>
              <a:t>24.01.2026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7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A664-E10C-4F36-87D9-1DE31F6ACC97}" type="datetime1">
              <a:rPr lang="cs-CZ" smtClean="0"/>
              <a:t>24.01.2026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99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4F530-53C8-4329-BD1B-BE2F132533BF}" type="datetime1">
              <a:rPr lang="cs-CZ" smtClean="0"/>
              <a:t>24.01.2026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87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AF2F0-39B5-4CC0-928E-AA821C563561}" type="datetime1">
              <a:rPr lang="cs-CZ" smtClean="0"/>
              <a:t>24.01.2026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F118-B3B1-402E-B1C4-F05836374B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51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1962324" y="252239"/>
            <a:ext cx="8352928" cy="5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400" b="1">
                <a:solidFill>
                  <a:schemeClr val="bg1"/>
                </a:solidFill>
                <a:cs typeface="Arial" pitchFamily="34" charset="0"/>
              </a:rPr>
              <a:t>VSK Profi, s.r.o.</a:t>
            </a:r>
            <a:endParaRPr lang="cs-CZ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6138788" y="6012880"/>
            <a:ext cx="4248472" cy="129614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9569" tIns="49785" rIns="252000" bIns="49785" rtlCol="0" anchor="ctr">
            <a:normAutofit/>
          </a:bodyPr>
          <a:lstStyle>
            <a:lvl1pPr marL="373384" indent="-373384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2400" dirty="0"/>
              <a:t>Připravil: Luboš Fistr</a:t>
            </a:r>
          </a:p>
          <a:p>
            <a:pPr marL="0" indent="0" algn="r">
              <a:buNone/>
            </a:pPr>
            <a:r>
              <a:rPr lang="cs-CZ" sz="2400" dirty="0"/>
              <a:t>Edice</a:t>
            </a:r>
            <a:r>
              <a:rPr lang="cs-CZ" sz="2400"/>
              <a:t>: 2026-02</a:t>
            </a:r>
            <a:endParaRPr lang="cs-CZ" sz="24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950A315-C392-259B-1387-8F5435F33CF1}"/>
              </a:ext>
            </a:extLst>
          </p:cNvPr>
          <p:cNvSpPr txBox="1"/>
          <p:nvPr/>
        </p:nvSpPr>
        <p:spPr>
          <a:xfrm>
            <a:off x="306138" y="4782184"/>
            <a:ext cx="10009113" cy="1586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6600" b="1"/>
              <a:t>Webinář</a:t>
            </a:r>
            <a:r>
              <a:rPr lang="cs-CZ" sz="6600"/>
              <a:t> </a:t>
            </a:r>
          </a:p>
          <a:p>
            <a:pPr>
              <a:lnSpc>
                <a:spcPct val="80000"/>
              </a:lnSpc>
            </a:pPr>
            <a:r>
              <a:rPr lang="cs-CZ" sz="5400"/>
              <a:t>5.2.2026</a:t>
            </a:r>
            <a:r>
              <a:rPr lang="cs-CZ" sz="5400" b="1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0FA9234-E377-DABA-97EA-4A85E9E4D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" r="236"/>
          <a:stretch/>
        </p:blipFill>
        <p:spPr>
          <a:xfrm>
            <a:off x="0" y="1499839"/>
            <a:ext cx="8648378" cy="29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7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C2806-9217-F358-CDBB-D4625C27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E2E58B-95E4-D48C-41AE-97F6C73B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10</a:t>
            </a:fld>
            <a:endParaRPr lang="cs-CZ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AF06CABE-B180-F982-1507-59C8823373ED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8F35D84-4959-1436-BEC5-24AADC91A9BA}"/>
              </a:ext>
            </a:extLst>
          </p:cNvPr>
          <p:cNvSpPr txBox="1"/>
          <p:nvPr/>
        </p:nvSpPr>
        <p:spPr>
          <a:xfrm>
            <a:off x="273481" y="1349937"/>
            <a:ext cx="8439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Seminář SD04 - Úspory na stlačeném vzduchu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851905C-BD01-088A-07C6-CC4975F9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966" y="2177376"/>
            <a:ext cx="3565645" cy="3775016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BD343DE-6C93-BFDF-3649-4D3CE3465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73421"/>
              </p:ext>
            </p:extLst>
          </p:nvPr>
        </p:nvGraphicFramePr>
        <p:xfrm>
          <a:off x="349087" y="2136765"/>
          <a:ext cx="615722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221">
                  <a:extLst>
                    <a:ext uri="{9D8B030D-6E8A-4147-A177-3AD203B41FA5}">
                      <a16:colId xmlns:a16="http://schemas.microsoft.com/office/drawing/2014/main" val="298228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Rozsah : 1 den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Obsah:</a:t>
                      </a:r>
                    </a:p>
                    <a:p>
                      <a:r>
                        <a:rPr lang="cs-CZ"/>
                        <a:t>- kolik stojí stlačený vzduch</a:t>
                      </a:r>
                    </a:p>
                    <a:p>
                      <a:r>
                        <a:rPr lang="cs-CZ"/>
                        <a:t>- základní principy výroby a úpravy vzduchu</a:t>
                      </a:r>
                    </a:p>
                    <a:p>
                      <a:r>
                        <a:rPr lang="cs-CZ"/>
                        <a:t>- význam tlaku a tlakového spádu</a:t>
                      </a:r>
                    </a:p>
                    <a:p>
                      <a:r>
                        <a:rPr lang="cs-CZ"/>
                        <a:t>- úsporná řešení na moderních kompresorech</a:t>
                      </a:r>
                    </a:p>
                    <a:p>
                      <a:r>
                        <a:rPr lang="cs-CZ"/>
                        <a:t>- využití tepla z kompresorů</a:t>
                      </a:r>
                    </a:p>
                    <a:p>
                      <a:r>
                        <a:rPr lang="cs-CZ"/>
                        <a:t>- úsporné systémy na úpravu vzduchu</a:t>
                      </a:r>
                    </a:p>
                    <a:p>
                      <a:r>
                        <a:rPr lang="cs-CZ"/>
                        <a:t>- úniky vzduchu - význam, detekce, eliminace</a:t>
                      </a:r>
                    </a:p>
                    <a:p>
                      <a:r>
                        <a:rPr lang="cs-CZ"/>
                        <a:t>- úspory v pneumatických obvodech</a:t>
                      </a:r>
                    </a:p>
                    <a:p>
                      <a:r>
                        <a:rPr lang="cs-CZ"/>
                        <a:t>- monitoring a měření</a:t>
                      </a:r>
                    </a:p>
                    <a:p>
                      <a:r>
                        <a:rPr lang="cs-CZ"/>
                        <a:t>- vlastní výroba dusíku a kyslíku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Kapacita:</a:t>
                      </a:r>
                      <a:endParaRPr lang="cs-CZ" b="0" u="none"/>
                    </a:p>
                    <a:p>
                      <a:r>
                        <a:rPr lang="cs-CZ" b="0" u="none"/>
                        <a:t>- 30 míst</a:t>
                      </a:r>
                      <a:endParaRPr lang="cs-CZ" b="1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33030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4813552C-773A-D1BD-7FF6-755474246E4A}"/>
              </a:ext>
            </a:extLst>
          </p:cNvPr>
          <p:cNvSpPr txBox="1"/>
          <p:nvPr/>
        </p:nvSpPr>
        <p:spPr>
          <a:xfrm>
            <a:off x="7088978" y="6211328"/>
            <a:ext cx="144340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/>
              <a:t>zdarma</a:t>
            </a:r>
          </a:p>
        </p:txBody>
      </p:sp>
    </p:spTree>
    <p:extLst>
      <p:ext uri="{BB962C8B-B14F-4D97-AF65-F5344CB8AC3E}">
        <p14:creationId xmlns:p14="http://schemas.microsoft.com/office/powerpoint/2010/main" val="117737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05F6E-7D3F-A216-77A1-B108493DA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4D8CAD-BAD5-232F-307C-5CD55D98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C7FD105-E6FD-0182-B4B1-286DC599C722}"/>
              </a:ext>
            </a:extLst>
          </p:cNvPr>
          <p:cNvSpPr txBox="1"/>
          <p:nvPr/>
        </p:nvSpPr>
        <p:spPr>
          <a:xfrm>
            <a:off x="273481" y="1349937"/>
            <a:ext cx="5951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Termíny pro rok 2026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97F9F1AD-E9CE-EE11-0AB7-1DD8B0878873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6551D65-EA9C-CBCD-4A97-1445EA18E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24542"/>
              </p:ext>
            </p:extLst>
          </p:nvPr>
        </p:nvGraphicFramePr>
        <p:xfrm>
          <a:off x="366670" y="2283550"/>
          <a:ext cx="9638976" cy="4724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0445">
                  <a:extLst>
                    <a:ext uri="{9D8B030D-6E8A-4147-A177-3AD203B41FA5}">
                      <a16:colId xmlns:a16="http://schemas.microsoft.com/office/drawing/2014/main" val="1938480391"/>
                    </a:ext>
                  </a:extLst>
                </a:gridCol>
                <a:gridCol w="6708531">
                  <a:extLst>
                    <a:ext uri="{9D8B030D-6E8A-4147-A177-3AD203B41FA5}">
                      <a16:colId xmlns:a16="http://schemas.microsoft.com/office/drawing/2014/main" val="2624999601"/>
                    </a:ext>
                  </a:extLst>
                </a:gridCol>
              </a:tblGrid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Termín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Seminář</a:t>
                      </a: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26527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11.2. - 12.2.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SA1 - Pneumatické obvody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4421504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18.3. - 19.3.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SA3 - Elektropneumatika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182406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20.5. - 21.5.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/>
                        <a:t>SA1 - Pneumatické obvody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0312635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27.5.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SD04 - Úspory na stlačeném vzduchu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283274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9.9. - 10.9.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/>
                        <a:t>SA1 - Pneumatické obvody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0034146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4.11. - 5.11.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2400"/>
                        <a:t>SA3 - Elektropneumatika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368926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25.11.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/>
                        <a:t>SD04 - Úspory na stlačeném vzduchu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227847"/>
                  </a:ext>
                </a:extLst>
              </a:tr>
              <a:tr h="524958">
                <a:tc>
                  <a:txBody>
                    <a:bodyPr/>
                    <a:lstStyle/>
                    <a:p>
                      <a:r>
                        <a:rPr lang="cs-CZ" sz="2400"/>
                        <a:t>2.12. - 3.12.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956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/>
                        <a:t>SA1 - Pneumatické obvody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428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B93CB-6A09-2560-CFFA-7898B1553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9C09F0-DE79-875E-896F-087BFEDF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12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1D765D-295B-1971-4A83-AD821CF254A8}"/>
              </a:ext>
            </a:extLst>
          </p:cNvPr>
          <p:cNvSpPr txBox="1"/>
          <p:nvPr/>
        </p:nvSpPr>
        <p:spPr>
          <a:xfrm>
            <a:off x="273481" y="1349937"/>
            <a:ext cx="5951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Jak se přihlásit ?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E97F404B-D02B-719F-FD8B-EA0A17D14DFF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2B70CE3-F357-2FF6-3EC4-B41D8D20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57" y="2853038"/>
            <a:ext cx="10101769" cy="455770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BEFD53-6CE1-E3C1-E8E3-67BE2C0DCD49}"/>
              </a:ext>
            </a:extLst>
          </p:cNvPr>
          <p:cNvSpPr txBox="1"/>
          <p:nvPr/>
        </p:nvSpPr>
        <p:spPr>
          <a:xfrm>
            <a:off x="299857" y="2002852"/>
            <a:ext cx="73264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přihlašovací formulář - </a:t>
            </a:r>
            <a:r>
              <a:rPr lang="cs-CZ" sz="2400" b="1"/>
              <a:t>www.vskprofi.cz/skoleni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veškerou organizaci zajišťuje </a:t>
            </a:r>
            <a:r>
              <a:rPr lang="cs-CZ" sz="2400" b="1"/>
              <a:t>marketingové oddělení</a:t>
            </a:r>
            <a:endParaRPr lang="cs-CZ" sz="24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1D0F0FB-8A51-9625-6ACA-D840395738C7}"/>
              </a:ext>
            </a:extLst>
          </p:cNvPr>
          <p:cNvSpPr txBox="1"/>
          <p:nvPr/>
        </p:nvSpPr>
        <p:spPr>
          <a:xfrm>
            <a:off x="5660824" y="5788654"/>
            <a:ext cx="3421001" cy="1200329"/>
          </a:xfrm>
          <a:prstGeom prst="rect">
            <a:avLst/>
          </a:prstGeom>
          <a:solidFill>
            <a:srgbClr val="FFE43A"/>
          </a:solidFill>
        </p:spPr>
        <p:txBody>
          <a:bodyPr wrap="none" rtlCol="0">
            <a:spAutoFit/>
          </a:bodyPr>
          <a:lstStyle/>
          <a:p>
            <a:r>
              <a:rPr lang="cs-CZ" sz="3600" b="1"/>
              <a:t>E:</a:t>
            </a:r>
            <a:r>
              <a:rPr lang="cs-CZ" sz="2400" b="1"/>
              <a:t> seminare@vskprofi.cz</a:t>
            </a:r>
          </a:p>
          <a:p>
            <a:r>
              <a:rPr lang="cs-CZ" sz="3600" b="1"/>
              <a:t>T:</a:t>
            </a:r>
            <a:r>
              <a:rPr lang="cs-CZ" sz="2400" b="1"/>
              <a:t> 377 152 226</a:t>
            </a:r>
          </a:p>
        </p:txBody>
      </p:sp>
    </p:spTree>
    <p:extLst>
      <p:ext uri="{BB962C8B-B14F-4D97-AF65-F5344CB8AC3E}">
        <p14:creationId xmlns:p14="http://schemas.microsoft.com/office/powerpoint/2010/main" val="18519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E45C-3A21-E29C-EB46-16DDFBF8F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139E11-6240-01B0-84EB-AC32D391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13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0D341E-58DD-3821-3AD7-C28722AF84A4}"/>
              </a:ext>
            </a:extLst>
          </p:cNvPr>
          <p:cNvSpPr txBox="1"/>
          <p:nvPr/>
        </p:nvSpPr>
        <p:spPr>
          <a:xfrm>
            <a:off x="273481" y="1349937"/>
            <a:ext cx="68482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Prospekt - VSK Vzdělávací semináře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71C45C73-90AF-324C-876C-552B43BC6AAF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5AB428-334C-3AA9-99F2-50849EAD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103" y="2297978"/>
            <a:ext cx="3151260" cy="4446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CD3DDD-B3D7-3F59-FFA1-DF90D36873FC}"/>
              </a:ext>
            </a:extLst>
          </p:cNvPr>
          <p:cNvSpPr txBox="1"/>
          <p:nvPr/>
        </p:nvSpPr>
        <p:spPr>
          <a:xfrm>
            <a:off x="317441" y="4065230"/>
            <a:ext cx="5345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u="sng"/>
              <a:t>Elektronická verze 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www.vskprofi.cz/skoleni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E1B4AA-FEF6-F9D8-3726-6D4F24FB0853}"/>
              </a:ext>
            </a:extLst>
          </p:cNvPr>
          <p:cNvSpPr txBox="1"/>
          <p:nvPr/>
        </p:nvSpPr>
        <p:spPr>
          <a:xfrm>
            <a:off x="343816" y="5547883"/>
            <a:ext cx="6259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u="sng"/>
              <a:t>Tištěná verze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/>
              <a:t>zažádejte si u zaměstnanců VSK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C394415-026D-846C-2D4D-23E4D86F2E8D}"/>
              </a:ext>
            </a:extLst>
          </p:cNvPr>
          <p:cNvSpPr txBox="1"/>
          <p:nvPr/>
        </p:nvSpPr>
        <p:spPr>
          <a:xfrm>
            <a:off x="317441" y="2159234"/>
            <a:ext cx="53457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aktuální verze 2026/01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harmonogram termínů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informace o jednotlivých seminářích</a:t>
            </a:r>
          </a:p>
        </p:txBody>
      </p:sp>
    </p:spTree>
    <p:extLst>
      <p:ext uri="{BB962C8B-B14F-4D97-AF65-F5344CB8AC3E}">
        <p14:creationId xmlns:p14="http://schemas.microsoft.com/office/powerpoint/2010/main" val="12117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D70EA-8866-A74A-4022-A0BF4F9B7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3C799D-C5E4-EFAD-E4FB-2F594FD2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14</a:t>
            </a:fld>
            <a:endParaRPr lang="cs-CZ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E200D13-0055-40DB-2077-6A13F608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48" y="1727615"/>
            <a:ext cx="5956794" cy="4536504"/>
          </a:xfrm>
          <a:prstGeom prst="rect">
            <a:avLst/>
          </a:prstGeom>
          <a:ln/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218AC25-15F3-BFB8-E88D-EFBB2E397FB7}"/>
              </a:ext>
            </a:extLst>
          </p:cNvPr>
          <p:cNvSpPr/>
          <p:nvPr/>
        </p:nvSpPr>
        <p:spPr>
          <a:xfrm>
            <a:off x="1530276" y="6516935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/>
              <a:t>Pro další dotazy nás neváhejte kontaktovat !</a:t>
            </a:r>
            <a:endParaRPr lang="cs-CZ" sz="3200" b="1" i="1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36AE2BA3-2BB6-FC5E-3785-BF510FA0CD28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</p:spTree>
    <p:extLst>
      <p:ext uri="{BB962C8B-B14F-4D97-AF65-F5344CB8AC3E}">
        <p14:creationId xmlns:p14="http://schemas.microsoft.com/office/powerpoint/2010/main" val="31169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2</a:t>
            </a:fld>
            <a:endParaRPr lang="cs-CZ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84D46146-017F-0640-52A8-ADDC5A88F79A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21E5A6-2AF7-70D5-848E-92E67465D60F}"/>
              </a:ext>
            </a:extLst>
          </p:cNvPr>
          <p:cNvSpPr txBox="1"/>
          <p:nvPr/>
        </p:nvSpPr>
        <p:spPr>
          <a:xfrm>
            <a:off x="273481" y="1349937"/>
            <a:ext cx="7727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Obsah webináře</a:t>
            </a:r>
            <a:r>
              <a:rPr lang="cs-CZ" sz="3200"/>
              <a:t> </a:t>
            </a:r>
            <a:endParaRPr lang="cs-CZ" sz="3200" b="1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5903A53C-A45C-7CF1-22AC-539CD55152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44387"/>
              </p:ext>
            </p:extLst>
          </p:nvPr>
        </p:nvGraphicFramePr>
        <p:xfrm>
          <a:off x="357879" y="2178043"/>
          <a:ext cx="950708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67">
                  <a:extLst>
                    <a:ext uri="{9D8B030D-6E8A-4147-A177-3AD203B41FA5}">
                      <a16:colId xmlns:a16="http://schemas.microsoft.com/office/drawing/2014/main" val="2635511550"/>
                    </a:ext>
                  </a:extLst>
                </a:gridCol>
                <a:gridCol w="8660422">
                  <a:extLst>
                    <a:ext uri="{9D8B030D-6E8A-4147-A177-3AD203B41FA5}">
                      <a16:colId xmlns:a16="http://schemas.microsoft.com/office/drawing/2014/main" val="386924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600">
                          <a:solidFill>
                            <a:srgbClr val="00B0F0"/>
                          </a:solidFill>
                        </a:rPr>
                        <a:t>1.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>
                          <a:solidFill>
                            <a:schemeClr val="tx1"/>
                          </a:solidFill>
                        </a:rPr>
                        <a:t>SMC - sklad produktů ve VSK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9439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b="1">
                          <a:solidFill>
                            <a:srgbClr val="00B0F0"/>
                          </a:solidFill>
                        </a:rPr>
                        <a:t>2.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>
                          <a:solidFill>
                            <a:schemeClr val="tx1"/>
                          </a:solidFill>
                        </a:rPr>
                        <a:t>VSK - program seminářů 2026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99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6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47DAA-F378-0E63-443F-301514FF9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761578-B071-A14F-8A83-D48A7178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3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EB3A23-D6CD-EA3F-381D-A7020A07DC62}"/>
              </a:ext>
            </a:extLst>
          </p:cNvPr>
          <p:cNvSpPr txBox="1"/>
          <p:nvPr/>
        </p:nvSpPr>
        <p:spPr>
          <a:xfrm>
            <a:off x="273481" y="1349937"/>
            <a:ext cx="5951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SMC - základní informace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79A387AF-FE46-7D10-F92D-A99F07104441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B8A762D-7F6A-B8AC-68A7-8AA1FADAE9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87" y="1440325"/>
            <a:ext cx="2380763" cy="7588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9ACF71E-BD7D-A99D-B78E-C4CE11E8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19687"/>
            <a:ext cx="10693400" cy="3889337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717E305-99BC-E341-8AB5-10A5140418DA}"/>
              </a:ext>
            </a:extLst>
          </p:cNvPr>
          <p:cNvSpPr txBox="1"/>
          <p:nvPr/>
        </p:nvSpPr>
        <p:spPr>
          <a:xfrm>
            <a:off x="211138" y="2001975"/>
            <a:ext cx="1011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japonský výrobce pneumatických prvků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světový lídr v oblasti, číslo #2 v ČR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VSK je </a:t>
            </a:r>
            <a:r>
              <a:rPr lang="cs-CZ" sz="2400" b="1" u="sng"/>
              <a:t>autorizovaným distributorem</a:t>
            </a:r>
            <a:r>
              <a:rPr lang="cs-CZ" sz="2400"/>
              <a:t> od 2024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C0D6E46-2A35-7406-9365-B6EA1A94A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603" y="2426145"/>
            <a:ext cx="3048425" cy="543001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19A5BC3-D9CF-7FCA-E869-6BF8BBB1C228}"/>
              </a:ext>
            </a:extLst>
          </p:cNvPr>
          <p:cNvSpPr txBox="1"/>
          <p:nvPr/>
        </p:nvSpPr>
        <p:spPr>
          <a:xfrm rot="600380">
            <a:off x="2723007" y="4168024"/>
            <a:ext cx="5327998" cy="1446550"/>
          </a:xfrm>
          <a:prstGeom prst="rect">
            <a:avLst/>
          </a:prstGeom>
          <a:solidFill>
            <a:srgbClr val="FFE43A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4400" b="1"/>
              <a:t>nově sklad v Plzni</a:t>
            </a:r>
          </a:p>
          <a:p>
            <a:pPr algn="ctr"/>
            <a:r>
              <a:rPr lang="cs-CZ" sz="4400" b="1"/>
              <a:t>více než 500 produktů</a:t>
            </a:r>
          </a:p>
        </p:txBody>
      </p:sp>
    </p:spTree>
    <p:extLst>
      <p:ext uri="{BB962C8B-B14F-4D97-AF65-F5344CB8AC3E}">
        <p14:creationId xmlns:p14="http://schemas.microsoft.com/office/powerpoint/2010/main" val="37992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9E26F-9FED-85AF-21AC-FEC604397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222E61-888F-3590-353F-FC5BF259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4</a:t>
            </a:fld>
            <a:endParaRPr lang="cs-CZ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741F376D-339D-5EB5-F7CE-83670D1EEC8E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CC5A79-5FAD-F1FC-40E6-906450636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13492"/>
          <a:stretch>
            <a:fillRect/>
          </a:stretch>
        </p:blipFill>
        <p:spPr>
          <a:xfrm>
            <a:off x="5756124" y="3492088"/>
            <a:ext cx="2264939" cy="16357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8D6836-5118-7276-9EDD-9EABF873F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63" y="2693002"/>
            <a:ext cx="2065659" cy="206565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B8BECDA-3755-BA8E-C588-9125D1379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6" b="17055"/>
          <a:stretch>
            <a:fillRect/>
          </a:stretch>
        </p:blipFill>
        <p:spPr>
          <a:xfrm>
            <a:off x="5855764" y="2110220"/>
            <a:ext cx="2065659" cy="131888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0F8EB52-EA8C-85CE-127D-778CC741DB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7" b="17176"/>
          <a:stretch>
            <a:fillRect/>
          </a:stretch>
        </p:blipFill>
        <p:spPr>
          <a:xfrm>
            <a:off x="2355849" y="2813942"/>
            <a:ext cx="2173063" cy="13822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DD0C6B5-CD99-26DB-AB12-387359555B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7" y="2588970"/>
            <a:ext cx="1133841" cy="113384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A92057B-6C27-7CC3-0418-533F14EBA3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8" y="3678962"/>
            <a:ext cx="1546962" cy="15469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E1098F6-13FD-E6C1-4FB7-51EEADECF9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21" y="4093892"/>
            <a:ext cx="1081633" cy="108163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01662B5-1799-E01D-6DBB-B01ABE555C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8" b="19778"/>
          <a:stretch>
            <a:fillRect/>
          </a:stretch>
        </p:blipFill>
        <p:spPr>
          <a:xfrm>
            <a:off x="2153536" y="4421252"/>
            <a:ext cx="921523" cy="557015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9598D24D-4418-D7D7-524E-3B5E2FFD15F1}"/>
              </a:ext>
            </a:extLst>
          </p:cNvPr>
          <p:cNvSpPr txBox="1"/>
          <p:nvPr/>
        </p:nvSpPr>
        <p:spPr>
          <a:xfrm>
            <a:off x="396235" y="5410714"/>
            <a:ext cx="38166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solidFill>
                  <a:srgbClr val="0072AF"/>
                </a:solidFill>
                <a:latin typeface="+mj-lt"/>
                <a:cs typeface="Arial" panose="020B0604020202020204" pitchFamily="34" charset="0"/>
              </a:rPr>
              <a:t>Pneumatické válce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řady CD85N, CP96, CDQ2, MGPM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snímače polohy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nástavce na pístnice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montážní úchyty </a:t>
            </a:r>
            <a:endParaRPr lang="cs-CZ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DC0AFD4-6FF4-40CA-C7DD-3E4CBCD9A68D}"/>
              </a:ext>
            </a:extLst>
          </p:cNvPr>
          <p:cNvSpPr txBox="1"/>
          <p:nvPr/>
        </p:nvSpPr>
        <p:spPr>
          <a:xfrm>
            <a:off x="4969660" y="5376936"/>
            <a:ext cx="53878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solidFill>
                  <a:srgbClr val="0072AF"/>
                </a:solidFill>
                <a:latin typeface="+mj-lt"/>
                <a:cs typeface="Arial" panose="020B0604020202020204" pitchFamily="34" charset="0"/>
              </a:rPr>
              <a:t>Ventily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elektromagnetické ventily SY3, SY5, SY7, VP342K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ventilové bloky SY3, SY5, JSY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pneumatické ventily SYJA, SYA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manuální a mechanické ventily VM, EV</a:t>
            </a:r>
            <a:endParaRPr lang="cs-CZ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E47A162-AC27-354C-B1C2-02CF2AA5838E}"/>
              </a:ext>
            </a:extLst>
          </p:cNvPr>
          <p:cNvSpPr txBox="1"/>
          <p:nvPr/>
        </p:nvSpPr>
        <p:spPr>
          <a:xfrm>
            <a:off x="273481" y="1349937"/>
            <a:ext cx="5951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SMC - co se drží skladem ?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1623BC8-5350-4BCF-F04D-110BA06C2E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0518" y="2265072"/>
            <a:ext cx="1753870" cy="67629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16BF193-A26D-0FCA-0167-DD2A71CDFE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1435909"/>
            <a:ext cx="1982861" cy="6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E953C-FDC3-95D5-CC56-92B95137D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>
            <a:extLst>
              <a:ext uri="{FF2B5EF4-FFF2-40B4-BE49-F238E27FC236}">
                <a16:creationId xmlns:a16="http://schemas.microsoft.com/office/drawing/2014/main" id="{01040E42-052A-236D-FA9E-EBCBBEF9DE3A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546383-4BD7-6A61-EE79-915153C64C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8" b="12121"/>
          <a:stretch>
            <a:fillRect/>
          </a:stretch>
        </p:blipFill>
        <p:spPr>
          <a:xfrm>
            <a:off x="434807" y="3771678"/>
            <a:ext cx="2249468" cy="16511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F78F61-DAD1-520A-FD5E-FCCAE08DC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8" b="22701"/>
          <a:stretch>
            <a:fillRect/>
          </a:stretch>
        </p:blipFill>
        <p:spPr>
          <a:xfrm>
            <a:off x="1069070" y="2466607"/>
            <a:ext cx="2249467" cy="12927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DF32AA7-7B07-3BDD-4D7F-93E39D9A7E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05" y="2653705"/>
            <a:ext cx="2616645" cy="26166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1BD9AE7-A3ED-07E9-BE0A-6710A89D7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40" y="2319599"/>
            <a:ext cx="2225782" cy="222578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B7F913D-96F0-2AC2-5533-67696D647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1" t="22197" r="2072" b="19778"/>
          <a:stretch>
            <a:fillRect/>
          </a:stretch>
        </p:blipFill>
        <p:spPr>
          <a:xfrm>
            <a:off x="2804671" y="3882025"/>
            <a:ext cx="780667" cy="10562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B93FF09-5E9E-CB57-9972-1E6D253E3D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0" y="3075816"/>
            <a:ext cx="683590" cy="6835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AF09361-F1BE-8EE7-10F1-AA4188BA3D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" t="17143" r="3065" b="19134"/>
          <a:stretch>
            <a:fillRect/>
          </a:stretch>
        </p:blipFill>
        <p:spPr>
          <a:xfrm>
            <a:off x="8600504" y="4271997"/>
            <a:ext cx="1486218" cy="99835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20683A-707E-94E0-2EA2-A47E7A597321}"/>
              </a:ext>
            </a:extLst>
          </p:cNvPr>
          <p:cNvSpPr txBox="1"/>
          <p:nvPr/>
        </p:nvSpPr>
        <p:spPr>
          <a:xfrm>
            <a:off x="7283454" y="5376715"/>
            <a:ext cx="280326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solidFill>
                  <a:srgbClr val="0072AF"/>
                </a:solidFill>
                <a:latin typeface="+mj-lt"/>
                <a:cs typeface="Arial" panose="020B0604020202020204" pitchFamily="34" charset="0"/>
              </a:rPr>
              <a:t>Vakuová technika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ejektory ZK2A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filtry na vakuum ZFC</a:t>
            </a:r>
            <a:endParaRPr lang="cs-CZ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C0F5462-A9C6-CB8B-FAF9-D576EFCBDE85}"/>
              </a:ext>
            </a:extLst>
          </p:cNvPr>
          <p:cNvSpPr txBox="1"/>
          <p:nvPr/>
        </p:nvSpPr>
        <p:spPr>
          <a:xfrm>
            <a:off x="3933569" y="5405305"/>
            <a:ext cx="297805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solidFill>
                  <a:srgbClr val="0072AF"/>
                </a:solidFill>
                <a:latin typeface="+mj-lt"/>
                <a:cs typeface="Arial" panose="020B0604020202020204" pitchFamily="34" charset="0"/>
              </a:rPr>
              <a:t>Úpravné jednotky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kompletní jednotky AC20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regulátory tlaku AR, AW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filtry AF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maznice 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uzavírací ventily VHS</a:t>
            </a:r>
            <a:endParaRPr lang="cs-CZ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461760F-A4A8-0065-E3AE-CA65833AF6D9}"/>
              </a:ext>
            </a:extLst>
          </p:cNvPr>
          <p:cNvSpPr txBox="1"/>
          <p:nvPr/>
        </p:nvSpPr>
        <p:spPr>
          <a:xfrm>
            <a:off x="385480" y="5434160"/>
            <a:ext cx="28719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>
                <a:solidFill>
                  <a:srgbClr val="0072AF"/>
                </a:solidFill>
                <a:latin typeface="+mj-lt"/>
                <a:cs typeface="Arial" panose="020B0604020202020204" pitchFamily="34" charset="0"/>
              </a:rPr>
              <a:t>Příslušenství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nástrčné spojky KQ2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hadičky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tlumiče hluku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>
                <a:latin typeface="+mj-lt"/>
                <a:cs typeface="Arial" panose="020B0604020202020204" pitchFamily="34" charset="0"/>
              </a:rPr>
              <a:t>škrtící a uzavírací ventily</a:t>
            </a:r>
            <a:endParaRPr lang="cs-CZ" sz="320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C4CD8C1-0DA0-9E62-63B0-A51B0A50D24D}"/>
              </a:ext>
            </a:extLst>
          </p:cNvPr>
          <p:cNvSpPr txBox="1"/>
          <p:nvPr/>
        </p:nvSpPr>
        <p:spPr>
          <a:xfrm>
            <a:off x="273481" y="1349937"/>
            <a:ext cx="5951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SMC - co se drží skladem ?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DBA01F5-CC4B-0BB4-7B72-433236C274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1435909"/>
            <a:ext cx="1982861" cy="6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7DCC1-71F4-6DE1-5FEE-E4540BF6E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ED94E4-BA09-4B74-A72A-FD35B989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6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945F623-B795-044D-AF64-9B54ABF6A6BC}"/>
              </a:ext>
            </a:extLst>
          </p:cNvPr>
          <p:cNvSpPr txBox="1"/>
          <p:nvPr/>
        </p:nvSpPr>
        <p:spPr>
          <a:xfrm>
            <a:off x="273481" y="1349937"/>
            <a:ext cx="7390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SMC - produkty na www.vskprofi.cz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A25A1E84-3EEA-EB40-8FF8-F3FE2723192D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4CB804-0963-5372-88FE-BBF1B3F11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9" y="3523753"/>
            <a:ext cx="7926429" cy="13456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39CA28D-FCF4-3921-7036-E55A97EB80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5680"/>
          <a:stretch>
            <a:fillRect/>
          </a:stretch>
        </p:blipFill>
        <p:spPr>
          <a:xfrm>
            <a:off x="777665" y="4881909"/>
            <a:ext cx="7787165" cy="23629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5F84261-450C-2555-E471-5D7C98E7D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5" y="2312376"/>
            <a:ext cx="9014510" cy="12144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6C6AB85-EE9B-C717-E420-6CF9866C13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027"/>
          <a:stretch>
            <a:fillRect/>
          </a:stretch>
        </p:blipFill>
        <p:spPr>
          <a:xfrm>
            <a:off x="8564830" y="3652766"/>
            <a:ext cx="1256262" cy="359209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929D1FD-3B02-A1D2-1109-541C51A5BD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8" y="1435909"/>
            <a:ext cx="1982861" cy="63203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C55C05-6DF7-04E4-B341-D03D67E083B4}"/>
              </a:ext>
            </a:extLst>
          </p:cNvPr>
          <p:cNvSpPr txBox="1"/>
          <p:nvPr/>
        </p:nvSpPr>
        <p:spPr>
          <a:xfrm>
            <a:off x="7709935" y="5008484"/>
            <a:ext cx="2983465" cy="1323439"/>
          </a:xfrm>
          <a:prstGeom prst="rect">
            <a:avLst/>
          </a:prstGeom>
          <a:solidFill>
            <a:srgbClr val="105583"/>
          </a:solidFill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bg1"/>
                </a:solidFill>
              </a:rPr>
              <a:t>rychlé vyhledávání</a:t>
            </a:r>
          </a:p>
          <a:p>
            <a:r>
              <a:rPr lang="cs-CZ" b="1">
                <a:solidFill>
                  <a:schemeClr val="bg1"/>
                </a:solidFill>
              </a:rPr>
              <a:t>ceny</a:t>
            </a:r>
          </a:p>
          <a:p>
            <a:r>
              <a:rPr lang="cs-CZ" b="1">
                <a:solidFill>
                  <a:schemeClr val="bg1"/>
                </a:solidFill>
              </a:rPr>
              <a:t>stav skladu</a:t>
            </a:r>
          </a:p>
          <a:p>
            <a:r>
              <a:rPr lang="cs-CZ" b="1">
                <a:solidFill>
                  <a:schemeClr val="bg1"/>
                </a:solidFill>
              </a:rPr>
              <a:t>technické informace</a:t>
            </a:r>
          </a:p>
        </p:txBody>
      </p:sp>
    </p:spTree>
    <p:extLst>
      <p:ext uri="{BB962C8B-B14F-4D97-AF65-F5344CB8AC3E}">
        <p14:creationId xmlns:p14="http://schemas.microsoft.com/office/powerpoint/2010/main" val="21893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52009-AD72-C3CC-5152-A006C1561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D262F-CEEA-28D9-8356-1DAF56DEA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7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AA4DB6D-023F-10FF-ADFC-A27FC1401EC6}"/>
              </a:ext>
            </a:extLst>
          </p:cNvPr>
          <p:cNvSpPr txBox="1"/>
          <p:nvPr/>
        </p:nvSpPr>
        <p:spPr>
          <a:xfrm>
            <a:off x="273481" y="1349937"/>
            <a:ext cx="9732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VSK - Vzdělávací semináře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EF5CA5D2-CF78-A7FB-0212-623E006851D4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FDCAAE-4F61-CC0D-DB2E-E8EA56026F0F}"/>
              </a:ext>
            </a:extLst>
          </p:cNvPr>
          <p:cNvSpPr txBox="1"/>
          <p:nvPr/>
        </p:nvSpPr>
        <p:spPr>
          <a:xfrm>
            <a:off x="273481" y="2450802"/>
            <a:ext cx="6452634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program odborných kurzů vzdělávání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/>
              <a:t>místo konání</a:t>
            </a:r>
            <a:r>
              <a:rPr lang="cs-CZ" sz="2400"/>
              <a:t> - učebna VSK Profi, Plzeň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/>
              <a:t>pro rok 2026 k dispozici </a:t>
            </a:r>
            <a:r>
              <a:rPr lang="cs-CZ" sz="2400" b="1"/>
              <a:t>3 semináře:</a:t>
            </a:r>
          </a:p>
          <a:p>
            <a:r>
              <a:rPr lang="cs-CZ" sz="2400"/>
              <a:t>	- SA1 Pneumatické obvody</a:t>
            </a:r>
          </a:p>
          <a:p>
            <a:r>
              <a:rPr lang="cs-CZ" sz="2400"/>
              <a:t>	- SA3 Elektropneumatika</a:t>
            </a:r>
          </a:p>
          <a:p>
            <a:r>
              <a:rPr lang="cs-CZ" sz="2400"/>
              <a:t>	- SD04 Úspory na stlačeném vzduchu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ACBEF3-E52F-6B45-ED38-D6CBAB263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475" y="2433218"/>
            <a:ext cx="3431329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39A51-5273-1615-4C02-A747A5B49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0F1494-1C0E-AED1-F9DC-A1145312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8</a:t>
            </a:fld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D908878-9A8C-DA6B-4AAD-BDEDB439467F}"/>
              </a:ext>
            </a:extLst>
          </p:cNvPr>
          <p:cNvSpPr txBox="1"/>
          <p:nvPr/>
        </p:nvSpPr>
        <p:spPr>
          <a:xfrm>
            <a:off x="273481" y="1349937"/>
            <a:ext cx="7041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Seminář SA1 - Pneumatické obvody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7E57B9E5-05B6-B577-33B0-570E4ED6FEF0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A4E5DEF-ED83-F2E4-E82D-CFE62D13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698" y="1553877"/>
            <a:ext cx="3817702" cy="4072674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BA4BA39-458E-BD39-F6B5-92E536444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53907"/>
              </p:ext>
            </p:extLst>
          </p:nvPr>
        </p:nvGraphicFramePr>
        <p:xfrm>
          <a:off x="349087" y="2136765"/>
          <a:ext cx="615722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221">
                  <a:extLst>
                    <a:ext uri="{9D8B030D-6E8A-4147-A177-3AD203B41FA5}">
                      <a16:colId xmlns:a16="http://schemas.microsoft.com/office/drawing/2014/main" val="298228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Rozsah : 2 dny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Obsah:</a:t>
                      </a:r>
                    </a:p>
                    <a:p>
                      <a:r>
                        <a:rPr lang="cs-CZ"/>
                        <a:t>- základy výroby a úpravy vzduchu</a:t>
                      </a:r>
                    </a:p>
                    <a:p>
                      <a:r>
                        <a:rPr lang="cs-CZ"/>
                        <a:t>- struktura pneumatických obvodů</a:t>
                      </a:r>
                    </a:p>
                    <a:p>
                      <a:r>
                        <a:rPr lang="cs-CZ"/>
                        <a:t>- pneumatické válce - konstrukce a program</a:t>
                      </a:r>
                    </a:p>
                    <a:p>
                      <a:r>
                        <a:rPr lang="cs-CZ"/>
                        <a:t>- rozvaděče (ventily) - funkce a provedení</a:t>
                      </a:r>
                    </a:p>
                    <a:p>
                      <a:r>
                        <a:rPr lang="cs-CZ"/>
                        <a:t>- logické prvky</a:t>
                      </a:r>
                    </a:p>
                    <a:p>
                      <a:r>
                        <a:rPr lang="cs-CZ"/>
                        <a:t>- lokální úprava vzduchu</a:t>
                      </a:r>
                    </a:p>
                    <a:p>
                      <a:r>
                        <a:rPr lang="cs-CZ"/>
                        <a:t>- spojovací materiál pro pneumatické obvody</a:t>
                      </a:r>
                    </a:p>
                    <a:p>
                      <a:r>
                        <a:rPr lang="cs-CZ"/>
                        <a:t>- schématické značky</a:t>
                      </a:r>
                    </a:p>
                    <a:p>
                      <a:r>
                        <a:rPr lang="cs-CZ"/>
                        <a:t>- kreslení schémat</a:t>
                      </a:r>
                    </a:p>
                    <a:p>
                      <a:r>
                        <a:rPr lang="cs-CZ"/>
                        <a:t>- řešení praktických úloh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Kapacita:</a:t>
                      </a:r>
                      <a:endParaRPr lang="cs-CZ" b="0" u="none"/>
                    </a:p>
                    <a:p>
                      <a:r>
                        <a:rPr lang="cs-CZ" b="0" u="none"/>
                        <a:t>- 10 panelů / 20-30 lidí </a:t>
                      </a:r>
                      <a:endParaRPr lang="cs-CZ" b="1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33030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5B8150FA-F20F-C5AB-7B7B-AB0CBBCE70AF}"/>
              </a:ext>
            </a:extLst>
          </p:cNvPr>
          <p:cNvSpPr txBox="1"/>
          <p:nvPr/>
        </p:nvSpPr>
        <p:spPr>
          <a:xfrm>
            <a:off x="6910755" y="6093071"/>
            <a:ext cx="299774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/>
              <a:t>7.200 Kč / osoba</a:t>
            </a:r>
          </a:p>
        </p:txBody>
      </p:sp>
    </p:spTree>
    <p:extLst>
      <p:ext uri="{BB962C8B-B14F-4D97-AF65-F5344CB8AC3E}">
        <p14:creationId xmlns:p14="http://schemas.microsoft.com/office/powerpoint/2010/main" val="24502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AB617-DBC3-05A5-4A7E-69092CFA5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904568-178C-8555-42B5-F12839C6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F118-B3B1-402E-B1C4-F05836374BB4}" type="slidenum">
              <a:rPr lang="cs-CZ" smtClean="0"/>
              <a:t>9</a:t>
            </a:fld>
            <a:endParaRPr lang="cs-CZ"/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F1ACD3CA-9B9D-D8B3-2369-BB16B70F6921}"/>
              </a:ext>
            </a:extLst>
          </p:cNvPr>
          <p:cNvSpPr txBox="1">
            <a:spLocks/>
          </p:cNvSpPr>
          <p:nvPr/>
        </p:nvSpPr>
        <p:spPr>
          <a:xfrm>
            <a:off x="1818308" y="252239"/>
            <a:ext cx="8268414" cy="10295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9569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>
                <a:solidFill>
                  <a:schemeClr val="bg1"/>
                </a:solidFill>
              </a:rPr>
              <a:t>VSK - novinky 2026-02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D5FDA5E-CF31-1AD6-9D7E-4FEB94BC28DD}"/>
              </a:ext>
            </a:extLst>
          </p:cNvPr>
          <p:cNvSpPr txBox="1"/>
          <p:nvPr/>
        </p:nvSpPr>
        <p:spPr>
          <a:xfrm>
            <a:off x="273481" y="1349937"/>
            <a:ext cx="70417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/>
              <a:t>Seminář SA3 - Elektropneumatika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2E2A5C-B0F9-3B2A-B413-70E752FB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088" y="2145324"/>
            <a:ext cx="3572409" cy="3763107"/>
          </a:xfrm>
          <a:prstGeom prst="rect">
            <a:avLst/>
          </a:prstGeom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21D8BF1-A942-AD5E-C734-71DAF49BE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40806"/>
              </p:ext>
            </p:extLst>
          </p:nvPr>
        </p:nvGraphicFramePr>
        <p:xfrm>
          <a:off x="349087" y="2136765"/>
          <a:ext cx="6157221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221">
                  <a:extLst>
                    <a:ext uri="{9D8B030D-6E8A-4147-A177-3AD203B41FA5}">
                      <a16:colId xmlns:a16="http://schemas.microsoft.com/office/drawing/2014/main" val="298228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Rozsah : 2 dny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9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Obsah:</a:t>
                      </a:r>
                    </a:p>
                    <a:p>
                      <a:r>
                        <a:rPr lang="cs-CZ"/>
                        <a:t>- základní informace o pneumatických obvodech</a:t>
                      </a:r>
                    </a:p>
                    <a:p>
                      <a:r>
                        <a:rPr lang="cs-CZ"/>
                        <a:t>- struktura reléových elektropneumatických obvodů</a:t>
                      </a:r>
                    </a:p>
                    <a:p>
                      <a:r>
                        <a:rPr lang="cs-CZ"/>
                        <a:t>- symboly a schématické značky elektrických součástek</a:t>
                      </a:r>
                    </a:p>
                    <a:p>
                      <a:r>
                        <a:rPr lang="cs-CZ"/>
                        <a:t>- principy reléové techniky</a:t>
                      </a:r>
                    </a:p>
                    <a:p>
                      <a:r>
                        <a:rPr lang="cs-CZ"/>
                        <a:t>- logické podmínky</a:t>
                      </a:r>
                    </a:p>
                    <a:p>
                      <a:r>
                        <a:rPr lang="cs-CZ"/>
                        <a:t>- ovládání válců pomocí mono-/bistabilních ventilů</a:t>
                      </a:r>
                    </a:p>
                    <a:p>
                      <a:r>
                        <a:rPr lang="cs-CZ"/>
                        <a:t>- ventilové terminály - přehled</a:t>
                      </a:r>
                    </a:p>
                    <a:p>
                      <a:r>
                        <a:rPr lang="cs-CZ"/>
                        <a:t>- snímání poloh válců</a:t>
                      </a:r>
                    </a:p>
                    <a:p>
                      <a:r>
                        <a:rPr lang="cs-CZ"/>
                        <a:t>- kreslení elektrických schémat</a:t>
                      </a:r>
                    </a:p>
                    <a:p>
                      <a:r>
                        <a:rPr lang="cs-CZ"/>
                        <a:t>- řešení praktických úloh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6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u="sng"/>
                        <a:t>Kapacita:</a:t>
                      </a:r>
                      <a:endParaRPr lang="cs-CZ" b="0" u="none"/>
                    </a:p>
                    <a:p>
                      <a:r>
                        <a:rPr lang="cs-CZ" b="0" u="none"/>
                        <a:t>- 4 panely / 8-12 lidí </a:t>
                      </a:r>
                      <a:endParaRPr lang="cs-CZ" b="1" u="sn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33030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3443694B-30F7-44CF-F689-C42E7493F55C}"/>
              </a:ext>
            </a:extLst>
          </p:cNvPr>
          <p:cNvSpPr txBox="1"/>
          <p:nvPr/>
        </p:nvSpPr>
        <p:spPr>
          <a:xfrm>
            <a:off x="6910755" y="6093071"/>
            <a:ext cx="299774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200" b="1"/>
              <a:t>9.600 Kč / osoba</a:t>
            </a:r>
          </a:p>
        </p:txBody>
      </p:sp>
    </p:spTree>
    <p:extLst>
      <p:ext uri="{BB962C8B-B14F-4D97-AF65-F5344CB8AC3E}">
        <p14:creationId xmlns:p14="http://schemas.microsoft.com/office/powerpoint/2010/main" val="219500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45448</TotalTime>
  <Words>649</Words>
  <Application>Microsoft Office PowerPoint</Application>
  <PresentationFormat>Vlastní</PresentationFormat>
  <Paragraphs>163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Luboš Fistr</cp:lastModifiedBy>
  <cp:revision>816</cp:revision>
  <dcterms:created xsi:type="dcterms:W3CDTF">2013-01-31T14:35:18Z</dcterms:created>
  <dcterms:modified xsi:type="dcterms:W3CDTF">2026-01-25T17:07:30Z</dcterms:modified>
</cp:coreProperties>
</file>